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23"/>
  </p:notesMasterIdLst>
  <p:handoutMasterIdLst>
    <p:handoutMasterId r:id="rId24"/>
  </p:handoutMasterIdLst>
  <p:sldIdLst>
    <p:sldId id="256" r:id="rId3"/>
    <p:sldId id="383" r:id="rId4"/>
    <p:sldId id="414" r:id="rId5"/>
    <p:sldId id="389" r:id="rId6"/>
    <p:sldId id="324" r:id="rId7"/>
    <p:sldId id="396" r:id="rId8"/>
    <p:sldId id="397" r:id="rId9"/>
    <p:sldId id="415" r:id="rId10"/>
    <p:sldId id="395" r:id="rId11"/>
    <p:sldId id="401" r:id="rId12"/>
    <p:sldId id="416" r:id="rId13"/>
    <p:sldId id="408" r:id="rId14"/>
    <p:sldId id="409" r:id="rId15"/>
    <p:sldId id="410" r:id="rId16"/>
    <p:sldId id="411" r:id="rId17"/>
    <p:sldId id="412" r:id="rId18"/>
    <p:sldId id="413" r:id="rId19"/>
    <p:sldId id="342" r:id="rId20"/>
    <p:sldId id="275" r:id="rId21"/>
    <p:sldId id="277" r:id="rId22"/>
  </p:sldIdLst>
  <p:sldSz cx="10691813" cy="7559675"/>
  <p:notesSz cx="6797675" cy="9926638"/>
  <p:embeddedFontLst>
    <p:embeddedFont>
      <p:font typeface="Cambria Math" panose="02040503050406030204" pitchFamily="18" charset="0"/>
      <p:regular r:id="rId25"/>
    </p:embeddedFont>
    <p:embeddedFont>
      <p:font typeface="Times" panose="02020603050405020304" pitchFamily="18" charset="0"/>
      <p:regular r:id="rId26"/>
      <p:bold r:id="rId27"/>
      <p:italic r:id="rId28"/>
      <p:boldItalic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8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80" d="100"/>
          <a:sy n="80" d="100"/>
        </p:scale>
        <p:origin x="-768" y="18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0.3</c:v>
                </c:pt>
                <c:pt idx="3">
                  <c:v>2</c:v>
                </c:pt>
                <c:pt idx="4">
                  <c:v>1.6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sv-S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4/7/2014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593378" y="35421"/>
            <a:ext cx="10691813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Designing Multi-User MIMO </a:t>
            </a:r>
            <a:r>
              <a:rPr lang="en-US" sz="3800" b="1" dirty="0" smtClean="0"/>
              <a:t/>
            </a:r>
            <a:br>
              <a:rPr lang="en-US" sz="3800" b="1" dirty="0" smtClean="0"/>
            </a:br>
            <a:r>
              <a:rPr lang="en-US" sz="3800" b="1" dirty="0" smtClean="0"/>
              <a:t>for </a:t>
            </a:r>
            <a:r>
              <a:rPr lang="en-US" sz="3800" b="1" dirty="0"/>
              <a:t>Energy Efficiency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313458" y="2555701"/>
            <a:ext cx="9217024" cy="4248472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000" b="1" dirty="0"/>
              <a:t>Emil </a:t>
            </a:r>
            <a:r>
              <a:rPr lang="sv-SE" sz="2000" b="1" dirty="0" smtClean="0"/>
              <a:t>Björnson</a:t>
            </a:r>
            <a:r>
              <a:rPr lang="sv-SE" sz="2000" baseline="30000" dirty="0" smtClean="0"/>
              <a:t>‡*</a:t>
            </a:r>
            <a:r>
              <a:rPr lang="sv-SE" sz="2000" dirty="0" smtClean="0"/>
              <a:t>, </a:t>
            </a:r>
            <a:br>
              <a:rPr lang="sv-SE" sz="2000" dirty="0" smtClean="0"/>
            </a:br>
            <a:r>
              <a:rPr lang="sv-SE" sz="2000" dirty="0" smtClean="0"/>
              <a:t>Luca </a:t>
            </a:r>
            <a:r>
              <a:rPr lang="sv-SE" sz="2000" dirty="0" err="1" smtClean="0"/>
              <a:t>Sanguinetti</a:t>
            </a:r>
            <a:r>
              <a:rPr lang="sv-SE" sz="2000" baseline="30000" dirty="0" smtClean="0"/>
              <a:t>‡§</a:t>
            </a:r>
            <a:r>
              <a:rPr lang="sv-SE" sz="2000" dirty="0" smtClean="0"/>
              <a:t>, Jakob Hoydis</a:t>
            </a:r>
            <a:r>
              <a:rPr lang="sv-SE" sz="2000" baseline="30000" dirty="0" smtClean="0"/>
              <a:t>†</a:t>
            </a:r>
            <a:r>
              <a:rPr lang="sv-SE" sz="2000" dirty="0" smtClean="0"/>
              <a:t>, and </a:t>
            </a:r>
            <a:r>
              <a:rPr lang="sv-SE" sz="2000" dirty="0" err="1" smtClean="0"/>
              <a:t>Mérouane</a:t>
            </a:r>
            <a:r>
              <a:rPr lang="sv-SE" sz="2000" dirty="0" smtClean="0"/>
              <a:t> </a:t>
            </a:r>
            <a:r>
              <a:rPr lang="sv-SE" sz="2000" dirty="0" err="1" smtClean="0"/>
              <a:t>Debbah</a:t>
            </a:r>
            <a:r>
              <a:rPr lang="sv-SE" sz="2000" baseline="30000" dirty="0"/>
              <a:t>‡</a:t>
            </a:r>
            <a:endParaRPr lang="sv-SE" sz="2000" dirty="0" smtClean="0"/>
          </a:p>
          <a:p>
            <a:pPr marL="0" indent="0" algn="ctr">
              <a:spcAft>
                <a:spcPts val="18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‡</a:t>
            </a:r>
            <a:r>
              <a:rPr lang="en-US" sz="1800" dirty="0" smtClean="0"/>
              <a:t>Alcatel-Lucent Chair on Flexible Radio, </a:t>
            </a:r>
            <a:r>
              <a:rPr lang="en-US" sz="1800" dirty="0" err="1" smtClean="0"/>
              <a:t>Supélec</a:t>
            </a:r>
            <a:r>
              <a:rPr lang="en-US" sz="18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*</a:t>
            </a:r>
            <a:r>
              <a:rPr lang="en-US" sz="1800" dirty="0" smtClean="0"/>
              <a:t>Dept. Signal Processing, KTH, and Linköping University, Linköping,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§</a:t>
            </a:r>
            <a:r>
              <a:rPr lang="it-IT" sz="1800" dirty="0" smtClean="0"/>
              <a:t>Dip</a:t>
            </a:r>
            <a:r>
              <a:rPr lang="it-IT" sz="1800" dirty="0"/>
              <a:t>. Ingegneria dell’Informazione, University of Pisa, Pisa, Italy</a:t>
            </a:r>
            <a:endParaRPr lang="en-US" sz="18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†</a:t>
            </a:r>
            <a:r>
              <a:rPr lang="en-US" sz="1800" dirty="0"/>
              <a:t>Bell Laboratories, Alcatel-Lucent, Stuttgart, Germany</a:t>
            </a:r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sp>
        <p:nvSpPr>
          <p:cNvPr id="8" name="Rubrik 1"/>
          <p:cNvSpPr txBox="1">
            <a:spLocks/>
          </p:cNvSpPr>
          <p:nvPr/>
        </p:nvSpPr>
        <p:spPr bwMode="auto">
          <a:xfrm>
            <a:off x="593378" y="1259557"/>
            <a:ext cx="1069181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kern="0" dirty="0"/>
              <a:t>When is Massive MIMO the Answer?</a:t>
            </a:r>
            <a:endParaRPr lang="en-US" sz="2400" b="1" kern="0" dirty="0" smtClean="0"/>
          </a:p>
        </p:txBody>
      </p:sp>
      <p:pic>
        <p:nvPicPr>
          <p:cNvPr id="4" name="Picture 2" descr="C:\Users\emilbjo\Dropbox\Energy-efficiency\Greentouch and Conference Presentation\wcn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25" y="5679872"/>
            <a:ext cx="10817131" cy="28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08147" y="6588149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 smtClean="0">
                <a:latin typeface="+mj-lt"/>
              </a:rPr>
              <a:t>Best Paper Award</a:t>
            </a:r>
            <a:endParaRPr lang="sv-SE" sz="20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Overview of Analytic Results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6979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Results and 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1350482"/>
              </a:xfrm>
            </p:spPr>
            <p:txBody>
              <a:bodyPr/>
              <a:lstStyle/>
              <a:p>
                <a:pPr eaLnBrk="0" hangingPunct="0">
                  <a:spcAft>
                    <a:spcPts val="0"/>
                  </a:spcAft>
                </a:pPr>
                <a:r>
                  <a:rPr lang="en-US" dirty="0" smtClean="0"/>
                  <a:t>Optimization Results</a:t>
                </a:r>
              </a:p>
              <a:p>
                <a:pPr lvl="1" eaLnBrk="0" hangingPunct="0">
                  <a:spcAft>
                    <a:spcPts val="0"/>
                  </a:spcAft>
                </a:pPr>
                <a:r>
                  <a:rPr lang="en-US" dirty="0" smtClean="0"/>
                  <a:t>EE is quasi-concave function of </a:t>
                </a:r>
                <a14:m>
                  <m:oMath xmlns:m="http://schemas.openxmlformats.org/officeDocument/2006/math">
                    <m:r>
                      <a:rPr lang="sv-SE" b="0" i="0" dirty="0" smtClean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𝑀</m:t>
                    </m:r>
                    <m:r>
                      <a:rPr lang="sv-SE" b="0" i="0" dirty="0" smtClean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𝐾</m:t>
                    </m:r>
                    <m:r>
                      <a:rPr lang="sv-SE" b="0" i="0" dirty="0" smtClean="0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 eaLnBrk="0" hangingPunct="0">
                  <a:spcAft>
                    <a:spcPts val="0"/>
                  </a:spcAft>
                </a:pPr>
                <a:r>
                  <a:rPr lang="en-US" dirty="0" smtClean="0"/>
                  <a:t>Closed-form optimal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when other </a:t>
                </a:r>
                <a:r>
                  <a:rPr lang="en-US" dirty="0"/>
                  <a:t>two </a:t>
                </a:r>
                <a:r>
                  <a:rPr lang="en-US" dirty="0" smtClean="0"/>
                  <a:t>are fixed</a:t>
                </a:r>
              </a:p>
              <a:p>
                <a:pPr lvl="1" eaLnBrk="0" hangingPunct="0">
                  <a:spcAft>
                    <a:spcPts val="0"/>
                  </a:spcAft>
                </a:pPr>
                <a:endParaRPr lang="en-US" dirty="0" smtClean="0"/>
              </a:p>
              <a:p>
                <a:pPr marL="0" indent="0" eaLnBrk="0" hangingPunct="0">
                  <a:spcAft>
                    <a:spcPts val="1200"/>
                  </a:spcAft>
                  <a:buNone/>
                </a:pPr>
                <a:endParaRPr lang="en-US" dirty="0" smtClean="0"/>
              </a:p>
              <a:p>
                <a:pPr marL="0" indent="0" eaLnBrk="0" hangingPunc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 eaLnBrk="0" hangingPunct="0">
                  <a:spcAft>
                    <a:spcPts val="1200"/>
                  </a:spcAft>
                  <a:buNone/>
                </a:pPr>
                <a:endParaRPr lang="en-US" dirty="0" smtClean="0"/>
              </a:p>
              <a:p>
                <a:pPr marL="0" indent="0" eaLnBrk="0" hangingPunc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 eaLnBrk="0" hangingPunct="0">
                  <a:spcAft>
                    <a:spcPts val="1200"/>
                  </a:spcAft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1350482"/>
              </a:xfrm>
              <a:blipFill rotWithShape="1">
                <a:blip r:embed="rId2"/>
                <a:stretch>
                  <a:fillRect l="-1993" t="-316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0446284"/>
                  </p:ext>
                </p:extLst>
              </p:nvPr>
            </p:nvGraphicFramePr>
            <p:xfrm>
              <a:off x="2033538" y="2988860"/>
              <a:ext cx="8496944" cy="2303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774"/>
                    <a:gridCol w="3965240"/>
                    <a:gridCol w="297393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sv-SE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Increases with</a:t>
                          </a:r>
                          <a:endParaRPr lang="en-U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Decreases with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 smtClean="0"/>
                            <a:t>Antennas</a:t>
                          </a:r>
                          <a:r>
                            <a:rPr lang="sv-SE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sv-SE" i="1" baseline="0" dirty="0" smtClean="0">
                                  <a:latin typeface="Cambria Math"/>
                                </a:rPr>
                                <m:t>𝑀</m:t>
                              </m:r>
                            </m:oMath>
                          </a14:m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Power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baseline="0" noProof="0" dirty="0" smtClean="0"/>
                            <a:t>, coverage area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/>
                                      <a:ea typeface="Cambria Math"/>
                                    </a:rPr>
                                    <m:t>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aseline="0" noProof="0" dirty="0" smtClean="0"/>
                            <a:t>, and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dirty="0" smtClean="0">
                                  <a:latin typeface="Cambria Math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noProof="0" dirty="0" smtClean="0"/>
                            <a:t>-independent</a:t>
                          </a:r>
                          <a:r>
                            <a:rPr lang="en-US" baseline="0" noProof="0" dirty="0" smtClean="0"/>
                            <a:t> circuit power </a:t>
                          </a:r>
                          <a:endParaRPr lang="en-U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noProof="0" dirty="0" smtClean="0">
                                  <a:latin typeface="Cambria Math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noProof="0" dirty="0" smtClean="0"/>
                            <a:t>-related circuit power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 smtClean="0"/>
                            <a:t>Users</a:t>
                          </a:r>
                          <a:r>
                            <a:rPr lang="sv-SE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sv-SE" i="1" baseline="0" dirty="0" smtClean="0">
                                  <a:latin typeface="Cambria Math"/>
                                </a:rPr>
                                <m:t>𝐾</m:t>
                              </m:r>
                            </m:oMath>
                          </a14:m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Fixed circuit</a:t>
                          </a:r>
                          <a:r>
                            <a:rPr lang="en-US" baseline="0" noProof="0" dirty="0" smtClean="0"/>
                            <a:t> power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baseline="0" noProof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baseline="0" noProof="0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b="0" i="1" baseline="0" noProof="0" smtClean="0">
                                      <a:latin typeface="Cambria Math"/>
                                    </a:rPr>
                                    <m:t>0,0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noProof="0" dirty="0" smtClean="0"/>
                            <a:t> and coverage</a:t>
                          </a:r>
                          <a:r>
                            <a:rPr lang="en-US" baseline="0" noProof="0" dirty="0" smtClean="0"/>
                            <a:t> area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/>
                                      <a:ea typeface="Cambria Math"/>
                                    </a:rPr>
                                    <m:t>λ</m:t>
                                  </m:r>
                                </m:sub>
                              </m:sSub>
                            </m:oMath>
                          </a14:m>
                          <a:endParaRPr lang="en-U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noProof="0" dirty="0" smtClean="0">
                                  <a:latin typeface="Cambria Math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noProof="0" dirty="0" smtClean="0"/>
                            <a:t>-related circuit power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noProof="0" dirty="0" smtClean="0"/>
                            <a:t>Transmit power</a:t>
                          </a:r>
                          <a:r>
                            <a:rPr lang="sv-SE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sv-SE" sz="180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/>
                                      <a:ea typeface="Cambria Math"/>
                                    </a:rPr>
                                    <m:t>λ</m:t>
                                  </m:r>
                                </m:sub>
                              </m:sSub>
                            </m:oMath>
                          </a14:m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Circuit</a:t>
                          </a:r>
                          <a:r>
                            <a:rPr lang="en-US" baseline="0" noProof="0" dirty="0" smtClean="0"/>
                            <a:t> power, coverage area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  <a:ea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/>
                                      <a:ea typeface="Cambria Math"/>
                                    </a:rPr>
                                    <m:t>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aseline="0" noProof="0" dirty="0" smtClean="0"/>
                            <a:t>, antennas </a:t>
                          </a:r>
                          <a14:m>
                            <m:oMath xmlns:m="http://schemas.openxmlformats.org/officeDocument/2006/math">
                              <m:r>
                                <a:rPr lang="en-US" i="1" noProof="0" dirty="0" smtClean="0">
                                  <a:latin typeface="Cambria Math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baseline="0" noProof="0" dirty="0" smtClean="0"/>
                            <a:t>, and users </a:t>
                          </a:r>
                          <a14:m>
                            <m:oMath xmlns:m="http://schemas.openxmlformats.org/officeDocument/2006/math">
                              <m:r>
                                <a:rPr lang="en-US" i="1" baseline="0" noProof="0" dirty="0" smtClean="0">
                                  <a:latin typeface="Cambria Math"/>
                                </a:rPr>
                                <m:t>𝐾</m:t>
                              </m:r>
                            </m:oMath>
                          </a14:m>
                          <a:endParaRPr lang="en-U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-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0446284"/>
                  </p:ext>
                </p:extLst>
              </p:nvPr>
            </p:nvGraphicFramePr>
            <p:xfrm>
              <a:off x="2033538" y="2988860"/>
              <a:ext cx="8496944" cy="23031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774"/>
                    <a:gridCol w="3965240"/>
                    <a:gridCol w="297393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sv-SE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Increases with</a:t>
                          </a:r>
                          <a:endParaRPr lang="en-US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Decreases with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2" t="-62857" r="-446667" b="-2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385" t="-62857" r="-75231" b="-2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85656" t="-62857" r="-205" b="-217143"/>
                          </a:stretch>
                        </a:blipFill>
                      </a:tcPr>
                    </a:tc>
                  </a:tr>
                  <a:tr h="652145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2" t="-159813" r="-446667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385" t="-159813" r="-75231" b="-1130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85656" t="-159813" r="-205" b="-113084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2" t="-264762" r="-446667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385" t="-264762" r="-75231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-</a:t>
                          </a:r>
                          <a:endParaRPr lang="en-US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Rounded Rectangle 10"/>
          <p:cNvSpPr/>
          <p:nvPr/>
        </p:nvSpPr>
        <p:spPr bwMode="auto">
          <a:xfrm>
            <a:off x="305346" y="5600543"/>
            <a:ext cx="2307500" cy="12756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latin typeface="+mj-lt"/>
              </a:rPr>
              <a:t>Large Cell</a:t>
            </a:r>
            <a:br>
              <a:rPr lang="en-US" sz="1800" b="1" dirty="0" smtClean="0">
                <a:latin typeface="+mj-lt"/>
              </a:rPr>
            </a:br>
            <a:r>
              <a:rPr lang="en-US" sz="1800" b="1" dirty="0" smtClean="0">
                <a:latin typeface="+mj-lt"/>
              </a:rPr>
              <a:t/>
            </a:r>
            <a:br>
              <a:rPr lang="en-US" sz="1800" b="1" dirty="0" smtClean="0">
                <a:latin typeface="+mj-lt"/>
              </a:rPr>
            </a:br>
            <a:r>
              <a:rPr lang="en-US" sz="1800" dirty="0" smtClean="0">
                <a:latin typeface="+mj-lt"/>
              </a:rPr>
              <a:t>More antennas, users, power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97634" y="5590789"/>
            <a:ext cx="2307500" cy="128539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lvl="1" algn="ctr" eaLnBrk="0" hangingPunct="0">
              <a:spcAft>
                <a:spcPts val="1200"/>
              </a:spcAft>
            </a:pPr>
            <a:r>
              <a:rPr lang="en-US" sz="1800" b="1" dirty="0" smtClean="0">
                <a:latin typeface="+mj-lt"/>
              </a:rPr>
              <a:t>More Circuit Power </a:t>
            </a:r>
            <a:br>
              <a:rPr lang="en-US" sz="1800" b="1" dirty="0" smtClean="0">
                <a:latin typeface="+mj-lt"/>
              </a:rPr>
            </a:br>
            <a:r>
              <a:rPr lang="en-US" sz="1800" dirty="0" smtClean="0">
                <a:latin typeface="+mj-lt"/>
                <a:sym typeface="Wingdings" panose="05000000000000000000" pitchFamily="2" charset="2"/>
              </a:rPr>
              <a:t>Use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more </a:t>
            </a:r>
            <a:r>
              <a:rPr lang="en-US" sz="1800" dirty="0" smtClean="0">
                <a:latin typeface="+mj-lt"/>
                <a:sym typeface="Wingdings" panose="05000000000000000000" pitchFamily="2" charset="2"/>
              </a:rPr>
              <a:t/>
            </a:r>
            <a:br>
              <a:rPr lang="en-US" sz="1800" dirty="0" smtClean="0">
                <a:latin typeface="+mj-lt"/>
                <a:sym typeface="Wingdings" panose="05000000000000000000" pitchFamily="2" charset="2"/>
              </a:rPr>
            </a:br>
            <a:r>
              <a:rPr lang="en-US" sz="1800" dirty="0" smtClean="0">
                <a:latin typeface="+mj-lt"/>
                <a:sym typeface="Wingdings" panose="05000000000000000000" pitchFamily="2" charset="2"/>
              </a:rPr>
              <a:t>transmit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power</a:t>
            </a: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78966" y="5590789"/>
            <a:ext cx="2307500" cy="128539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lvl="1" algn="ctr" eaLnBrk="0" hangingPunct="0">
              <a:spcAft>
                <a:spcPts val="1200"/>
              </a:spcAft>
            </a:pPr>
            <a:r>
              <a:rPr lang="en-US" sz="1800" b="1" dirty="0" smtClean="0">
                <a:latin typeface="+mj-lt"/>
              </a:rPr>
              <a:t>More Antennas</a:t>
            </a:r>
            <a:br>
              <a:rPr lang="en-US" sz="1800" b="1" dirty="0" smtClean="0">
                <a:latin typeface="+mj-lt"/>
              </a:rPr>
            </a:br>
            <a:r>
              <a:rPr lang="en-US" sz="1800" dirty="0" smtClean="0">
                <a:latin typeface="+mj-lt"/>
                <a:sym typeface="Wingdings" panose="05000000000000000000" pitchFamily="2" charset="2"/>
              </a:rPr>
              <a:t/>
            </a:r>
            <a:br>
              <a:rPr lang="en-US" sz="1800" dirty="0" smtClean="0">
                <a:latin typeface="+mj-lt"/>
                <a:sym typeface="Wingdings" panose="05000000000000000000" pitchFamily="2" charset="2"/>
              </a:rPr>
            </a:br>
            <a:r>
              <a:rPr lang="en-US" sz="1800" dirty="0" smtClean="0">
                <a:latin typeface="+mj-lt"/>
                <a:sym typeface="Wingdings" panose="05000000000000000000" pitchFamily="2" charset="2"/>
              </a:rPr>
              <a:t>Use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more </a:t>
            </a:r>
            <a:r>
              <a:rPr lang="en-US" sz="1800" dirty="0" smtClean="0">
                <a:latin typeface="+mj-lt"/>
                <a:sym typeface="Wingdings" panose="05000000000000000000" pitchFamily="2" charset="2"/>
              </a:rPr>
              <a:t/>
            </a:r>
            <a:br>
              <a:rPr lang="en-US" sz="1800" dirty="0" smtClean="0">
                <a:latin typeface="+mj-lt"/>
                <a:sym typeface="Wingdings" panose="05000000000000000000" pitchFamily="2" charset="2"/>
              </a:rPr>
            </a:br>
            <a:r>
              <a:rPr lang="en-US" sz="1800" dirty="0" smtClean="0">
                <a:latin typeface="+mj-lt"/>
                <a:sym typeface="Wingdings" panose="05000000000000000000" pitchFamily="2" charset="2"/>
              </a:rPr>
              <a:t>transmit power</a:t>
            </a: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 bwMode="auto">
              <a:xfrm>
                <a:off x="5489922" y="5580037"/>
                <a:ext cx="2307500" cy="129614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b="1" dirty="0" smtClean="0">
                    <a:latin typeface="+mj-lt"/>
                  </a:rPr>
                  <a:t>Limits of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1800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sv-SE" sz="1800" b="0" i="0" dirty="0" smtClean="0">
                        <a:latin typeface="Cambria Math"/>
                      </a:rPr>
                      <m:t>   </m:t>
                    </m:r>
                    <m:r>
                      <a:rPr lang="en-US" sz="1800" b="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1800" b="1" dirty="0" smtClean="0">
                    <a:latin typeface="+mj-lt"/>
                  </a:rPr>
                  <a:t/>
                </a:r>
                <a:br>
                  <a:rPr lang="en-US" sz="1800" b="1" dirty="0" smtClean="0">
                    <a:latin typeface="+mj-lt"/>
                  </a:rPr>
                </a:br>
                <a:r>
                  <a:rPr lang="en-US" sz="1800" b="1" dirty="0" smtClean="0">
                    <a:latin typeface="+mj-lt"/>
                  </a:rPr>
                  <a:t/>
                </a:r>
                <a:br>
                  <a:rPr lang="en-US" sz="1800" b="1" dirty="0" smtClean="0">
                    <a:latin typeface="+mj-lt"/>
                  </a:rPr>
                </a:br>
                <a:r>
                  <a:rPr lang="en-US" sz="1800" dirty="0" smtClean="0">
                    <a:latin typeface="+mj-lt"/>
                  </a:rPr>
                  <a:t>Circuit power that scales 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1800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𝐾</m:t>
                    </m:r>
                  </m:oMath>
                </a14:m>
                <a:endParaRPr lang="en-US" sz="18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9922" y="5580037"/>
                <a:ext cx="2307500" cy="1296144"/>
              </a:xfrm>
              <a:prstGeom prst="roundRect">
                <a:avLst/>
              </a:prstGeom>
              <a:blipFill rotWithShape="1">
                <a:blip r:embed="rId4"/>
                <a:stretch>
                  <a:fillRect l="-789" t="-465" r="-4211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314" y="3851845"/>
            <a:ext cx="1714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Reveals how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variables are connected</a:t>
            </a:r>
            <a:endParaRPr lang="en-US" sz="1800" dirty="0">
              <a:latin typeface="+mn-lt"/>
            </a:endParaRPr>
          </a:p>
        </p:txBody>
      </p:sp>
      <p:sp>
        <p:nvSpPr>
          <p:cNvPr id="16" name="Right Brace 15"/>
          <p:cNvSpPr/>
          <p:nvPr/>
        </p:nvSpPr>
        <p:spPr bwMode="auto">
          <a:xfrm rot="10800000">
            <a:off x="1673495" y="3337069"/>
            <a:ext cx="360043" cy="1954935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1932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8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Numerical Examples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6459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Scenario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256041" cy="5286412"/>
          </a:xfrm>
        </p:spPr>
        <p:txBody>
          <a:bodyPr/>
          <a:lstStyle/>
          <a:p>
            <a:r>
              <a:rPr lang="en-US" dirty="0" smtClean="0"/>
              <a:t>Main Characteristics</a:t>
            </a:r>
          </a:p>
          <a:p>
            <a:pPr lvl="1"/>
            <a:r>
              <a:rPr lang="en-US" dirty="0" smtClean="0"/>
              <a:t>Circular cell with radius 250 m</a:t>
            </a:r>
          </a:p>
          <a:p>
            <a:pPr lvl="1"/>
            <a:r>
              <a:rPr lang="en-US" dirty="0" smtClean="0"/>
              <a:t>Uniform user distribution with 35 m minimum distance</a:t>
            </a:r>
          </a:p>
          <a:p>
            <a:pPr lvl="1"/>
            <a:r>
              <a:rPr lang="en-US" dirty="0" smtClean="0"/>
              <a:t>Uncorrelated Rayleigh fading, typical 3GPP </a:t>
            </a:r>
            <a:r>
              <a:rPr lang="en-US" dirty="0" err="1" smtClean="0"/>
              <a:t>pathloss</a:t>
            </a:r>
            <a:r>
              <a:rPr lang="en-US" dirty="0" smtClean="0"/>
              <a:t> model</a:t>
            </a:r>
          </a:p>
          <a:p>
            <a:pPr lvl="1"/>
            <a:endParaRPr lang="en-US" dirty="0"/>
          </a:p>
          <a:p>
            <a:r>
              <a:rPr lang="en-US" dirty="0" smtClean="0"/>
              <a:t>Realistic Modeling Parameters</a:t>
            </a:r>
          </a:p>
          <a:p>
            <a:pPr lvl="1"/>
            <a:r>
              <a:rPr lang="en-US" dirty="0" smtClean="0"/>
              <a:t>See the paper for details!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1027" name="Picture 3" descr="C:\Users\emilbjo\Dropbox\Energy-efficiency\Greentouch Presentation\paramet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70" y="4283893"/>
            <a:ext cx="6336704" cy="277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ropbox\Energy-efficiency\Greentouch Presentation\figure_scenar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44" y="251445"/>
            <a:ext cx="364703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System Design: ZF </a:t>
            </a:r>
            <a:r>
              <a:rPr lang="en-US" dirty="0" err="1" smtClean="0"/>
              <a:t>Precoding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610" y="1287511"/>
            <a:ext cx="7378126" cy="566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Optimum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sv-SE" sz="2000" b="0" i="1" dirty="0" smtClean="0">
                        <a:latin typeface="Cambria Math"/>
                      </a:rPr>
                      <m:t>𝑀</m:t>
                    </m:r>
                    <m:r>
                      <a:rPr lang="sv-SE" sz="2000" b="0" i="1" dirty="0" smtClean="0">
                        <a:latin typeface="Cambria Math"/>
                      </a:rPr>
                      <m:t>=165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sv-SE" sz="2000" b="0" i="1" dirty="0" smtClean="0">
                          <a:latin typeface="Cambria Math"/>
                        </a:rPr>
                        <m:t>=85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𝜌</m:t>
                      </m:r>
                      <m:r>
                        <a:rPr lang="sv-SE" sz="1800" i="1" dirty="0">
                          <a:latin typeface="Cambria Math"/>
                        </a:rPr>
                        <m:t>=</m:t>
                      </m:r>
                      <m:r>
                        <a:rPr lang="sv-SE" sz="1800" b="0" i="1" dirty="0" smtClean="0">
                          <a:latin typeface="Cambria Math"/>
                        </a:rPr>
                        <m:t>4.6</m:t>
                      </m:r>
                    </m:oMath>
                  </m:oMathPara>
                </a14:m>
                <a:endParaRPr lang="en-US" sz="2000" dirty="0"/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User rates: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as 256-QAM</a:t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blipFill rotWithShape="1">
                <a:blip r:embed="rId3"/>
                <a:stretch>
                  <a:fillRect b="-3218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 bwMode="auto">
              <a:xfrm>
                <a:off x="305346" y="5147989"/>
                <a:ext cx="2016224" cy="1872208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 Massive MIMO!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Very many antennas,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𝑀</m:t>
                      </m:r>
                      <m:r>
                        <a:rPr lang="en-US" sz="2000" i="1" dirty="0" smtClean="0">
                          <a:latin typeface="Cambria Math"/>
                        </a:rPr>
                        <m:t>/</m:t>
                      </m:r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r>
                  <a:rPr lang="en-US" sz="2000" dirty="0" smtClean="0">
                    <a:latin typeface="+mj-lt"/>
                  </a:rPr>
                  <a:t/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5147989"/>
                <a:ext cx="2016224" cy="1872208"/>
              </a:xfrm>
              <a:prstGeom prst="roundRect">
                <a:avLst/>
              </a:prstGeom>
              <a:blipFill rotWithShape="1">
                <a:blip r:embed="rId4"/>
                <a:stretch>
                  <a:fillRect b="-32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4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System Design: </a:t>
            </a:r>
            <a:r>
              <a:rPr lang="en-US" dirty="0" smtClean="0"/>
              <a:t>MRT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610" y="1333805"/>
            <a:ext cx="7814560" cy="55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Optimum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dirty="0" smtClean="0">
                          <a:latin typeface="Cambria Math"/>
                        </a:rPr>
                        <m:t>𝑀</m:t>
                      </m:r>
                      <m:r>
                        <a:rPr lang="sv-SE" sz="2000" b="0" i="1" dirty="0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sv-SE" sz="2000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𝜌</m:t>
                      </m:r>
                      <m:r>
                        <a:rPr lang="sv-SE" sz="1800" i="1" dirty="0">
                          <a:latin typeface="Cambria Math"/>
                        </a:rPr>
                        <m:t>=12.7</m:t>
                      </m:r>
                    </m:oMath>
                  </m:oMathPara>
                </a14:m>
                <a:endParaRPr lang="en-US" sz="2000" dirty="0"/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User rates: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as 64-QAM</a:t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blipFill rotWithShape="1">
                <a:blip r:embed="rId3"/>
                <a:stretch>
                  <a:fillRect b="-3218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 bwMode="auto">
          <a:xfrm>
            <a:off x="305346" y="5147989"/>
            <a:ext cx="2016224" cy="175390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 Single-user 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transmission!</a:t>
            </a: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Only exploit</a:t>
            </a:r>
            <a:br>
              <a:rPr lang="en-US" sz="2000" dirty="0" smtClean="0">
                <a:latin typeface="+mj-lt"/>
              </a:rPr>
            </a:br>
            <a:r>
              <a:rPr lang="en-US" sz="2000" dirty="0" err="1" smtClean="0">
                <a:latin typeface="+mj-lt"/>
              </a:rPr>
              <a:t>precoding</a:t>
            </a:r>
            <a:r>
              <a:rPr lang="en-US" sz="2000" dirty="0" smtClean="0">
                <a:latin typeface="+mj-lt"/>
              </a:rPr>
              <a:t> gain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21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Huge Difference?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 smtClean="0"/>
                  <a:t>Interference is the Limiting Factor</a:t>
                </a:r>
              </a:p>
              <a:p>
                <a:pPr lvl="1"/>
                <a:r>
                  <a:rPr lang="en-US" dirty="0" smtClean="0"/>
                  <a:t>ZF: Suppress interference actively</a:t>
                </a:r>
              </a:p>
              <a:p>
                <a:pPr lvl="1"/>
                <a:r>
                  <a:rPr lang="en-US" dirty="0" smtClean="0"/>
                  <a:t>MRT: Only indirect suppression by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sv-SE" b="0" i="1" dirty="0" smtClean="0">
                        <a:latin typeface="Cambria Math"/>
                        <a:ea typeface="Cambria Math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 smtClean="0"/>
                  <a:t>More results: </a:t>
                </a:r>
                <a:r>
                  <a:rPr lang="en-US" sz="2000" dirty="0" smtClean="0"/>
                  <a:t>RZF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sz="2000" dirty="0" smtClean="0"/>
                  <a:t>ZF, same trends under imperfect CSI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 b="-10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pic>
        <p:nvPicPr>
          <p:cNvPr id="4098" name="Picture 2" descr="C:\Users\emilbjo\Dropbox\Energy-efficiency\Greentouch Presentation\figure-optee-rates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20" y="2843733"/>
            <a:ext cx="6887393" cy="3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1335872" y="3130423"/>
            <a:ext cx="2649785" cy="14184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-414734" y="4273629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Only 2x</a:t>
            </a:r>
          </a:p>
          <a:p>
            <a:pPr lvl="1" algn="ctr"/>
            <a:r>
              <a:rPr lang="en-US" sz="2000" dirty="0" smtClean="0">
                <a:latin typeface="+mn-lt"/>
              </a:rPr>
              <a:t>difference</a:t>
            </a:r>
          </a:p>
          <a:p>
            <a:pPr lvl="1" algn="ctr"/>
            <a:r>
              <a:rPr lang="en-US" sz="2000" dirty="0" smtClean="0">
                <a:latin typeface="+mn-lt"/>
              </a:rPr>
              <a:t>in EE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35872" y="4548887"/>
            <a:ext cx="985698" cy="4550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586266" y="4188847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100x</a:t>
            </a:r>
          </a:p>
          <a:p>
            <a:pPr lvl="1" algn="ctr"/>
            <a:r>
              <a:rPr lang="en-US" sz="2000" dirty="0" smtClean="0">
                <a:latin typeface="+mn-lt"/>
              </a:rPr>
              <a:t>difference</a:t>
            </a:r>
          </a:p>
          <a:p>
            <a:pPr lvl="1" algn="ctr"/>
            <a:r>
              <a:rPr lang="en-US" sz="2000" dirty="0" smtClean="0">
                <a:latin typeface="+mn-lt"/>
              </a:rPr>
              <a:t>in throughput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7861401" y="3918927"/>
            <a:ext cx="1084905" cy="70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6123484" y="4628159"/>
            <a:ext cx="2822822" cy="1432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04064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Efficient to Use More Power?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526946"/>
              </a:xfrm>
            </p:spPr>
            <p:txBody>
              <a:bodyPr/>
              <a:lstStyle/>
              <a:p>
                <a:r>
                  <a:rPr lang="en-US" dirty="0" smtClean="0"/>
                  <a:t>Recall: Transmit power increases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Figure shows EE-maximizing power for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lvl="1">
                  <a:spcAft>
                    <a:spcPts val="1200"/>
                  </a:spcAft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marL="295275" lvl="1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lvl="1"/>
                <a:r>
                  <a:rPr lang="en-US" dirty="0" smtClean="0"/>
                  <a:t>Different from recent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1/</m:t>
                    </m:r>
                    <m:r>
                      <a:rPr lang="sv-SE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scaling laws</a:t>
                </a:r>
              </a:p>
              <a:p>
                <a:pPr lvl="1"/>
                <a:r>
                  <a:rPr lang="en-US" dirty="0" smtClean="0"/>
                  <a:t>Power per antennas decreases, but only logarithmically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526946"/>
              </a:xfrm>
              <a:blipFill rotWithShape="1">
                <a:blip r:embed="rId2"/>
                <a:stretch>
                  <a:fillRect l="-1993" t="-883" b="-132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5122" name="Picture 2" descr="C:\Users\emilbjo\Dropbox\Energy-efficiency\Greentouch Presentation\figure-optpower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08" y="2483693"/>
            <a:ext cx="7128792" cy="368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7901269" y="3285958"/>
            <a:ext cx="1382663" cy="70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8707868" y="3432571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Almost</a:t>
            </a:r>
          </a:p>
          <a:p>
            <a:pPr lvl="1" algn="ctr"/>
            <a:r>
              <a:rPr lang="en-US" sz="2000" dirty="0" smtClean="0">
                <a:latin typeface="+mn-lt"/>
              </a:rPr>
              <a:t>linear</a:t>
            </a:r>
          </a:p>
          <a:p>
            <a:pPr lvl="1" algn="ctr"/>
            <a:r>
              <a:rPr lang="en-US" sz="2000" dirty="0" smtClean="0">
                <a:latin typeface="+mn-lt"/>
              </a:rPr>
              <a:t>growth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7987788" y="3995190"/>
            <a:ext cx="1296144" cy="72075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8131804" y="3995190"/>
            <a:ext cx="1152128" cy="15128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106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3" y="1565259"/>
            <a:ext cx="8561389" cy="5526946"/>
          </a:xfrm>
        </p:spPr>
        <p:txBody>
          <a:bodyPr/>
          <a:lstStyle/>
          <a:p>
            <a:r>
              <a:rPr lang="en-US" dirty="0" smtClean="0"/>
              <a:t>What if a Single-Cell System Designed for High EE?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Contributions</a:t>
            </a:r>
            <a:endParaRPr lang="en-US" dirty="0"/>
          </a:p>
          <a:p>
            <a:pPr lvl="1"/>
            <a:r>
              <a:rPr lang="en-US" dirty="0" smtClean="0"/>
              <a:t>General power consumption model</a:t>
            </a:r>
            <a:endParaRPr lang="en-US" dirty="0"/>
          </a:p>
          <a:p>
            <a:pPr lvl="1"/>
            <a:r>
              <a:rPr lang="en-US" dirty="0" smtClean="0"/>
              <a:t>Closed-form results for ZF: 	Optimal number of antennas</a:t>
            </a:r>
            <a:br>
              <a:rPr lang="en-US" dirty="0" smtClean="0"/>
            </a:br>
            <a:r>
              <a:rPr lang="en-US" dirty="0" smtClean="0"/>
              <a:t>				Optimal number of UEs</a:t>
            </a:r>
            <a:br>
              <a:rPr lang="en-US" dirty="0" smtClean="0"/>
            </a:br>
            <a:r>
              <a:rPr lang="en-US" dirty="0" smtClean="0"/>
              <a:t>				Optimal transmit power</a:t>
            </a:r>
            <a:endParaRPr lang="en-US" dirty="0"/>
          </a:p>
          <a:p>
            <a:pPr lvl="1"/>
            <a:r>
              <a:rPr lang="en-US" dirty="0" smtClean="0"/>
              <a:t>Observations: More circuit power </a:t>
            </a:r>
            <a:r>
              <a:rPr lang="en-US" dirty="0" smtClean="0">
                <a:sym typeface="Wingdings" panose="05000000000000000000" pitchFamily="2" charset="2"/>
              </a:rPr>
              <a:t> Use more transmit power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Numerical Example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ZF/RZF </a:t>
            </a:r>
            <a:r>
              <a:rPr lang="en-US" dirty="0" err="1" smtClean="0">
                <a:sym typeface="Wingdings" panose="05000000000000000000" pitchFamily="2" charset="2"/>
              </a:rPr>
              <a:t>precoding</a:t>
            </a:r>
            <a:r>
              <a:rPr lang="en-US" dirty="0" smtClean="0">
                <a:sym typeface="Wingdings" panose="05000000000000000000" pitchFamily="2" charset="2"/>
              </a:rPr>
              <a:t>: Massive MIMO system is optimal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MRT </a:t>
            </a:r>
            <a:r>
              <a:rPr lang="en-US" dirty="0" err="1" smtClean="0">
                <a:sym typeface="Wingdings" panose="05000000000000000000" pitchFamily="2" charset="2"/>
              </a:rPr>
              <a:t>precoding</a:t>
            </a:r>
            <a:r>
              <a:rPr lang="en-US" dirty="0" smtClean="0">
                <a:sym typeface="Wingdings" panose="05000000000000000000" pitchFamily="2" charset="2"/>
              </a:rPr>
              <a:t>: Single-user transmission is optimal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Small difference in EE, huge difference in throughput!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832105" cy="1260475"/>
          </a:xfrm>
        </p:spPr>
        <p:txBody>
          <a:bodyPr/>
          <a:lstStyle/>
          <a:p>
            <a:r>
              <a:rPr lang="en-US" dirty="0" smtClean="0"/>
              <a:t>Introduction: Multi-User MIMO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 smtClean="0"/>
                  <a:t>Multi-User Multiple-Input Multiple-Output (MIMO)</a:t>
                </a:r>
              </a:p>
              <a:p>
                <a:pPr lvl="1"/>
                <a:r>
                  <a:rPr lang="en-US" dirty="0" smtClean="0"/>
                  <a:t>One base </a:t>
                </a:r>
                <a:r>
                  <a:rPr lang="en-US" dirty="0"/>
                  <a:t>station (BS) with </a:t>
                </a:r>
                <a:r>
                  <a:rPr lang="en-US" dirty="0" smtClean="0"/>
                  <a:t>array of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antennas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single-antenna user </a:t>
                </a:r>
                <a:r>
                  <a:rPr lang="en-US" dirty="0" err="1"/>
                  <a:t>equipments</a:t>
                </a:r>
                <a:r>
                  <a:rPr lang="en-US" dirty="0"/>
                  <a:t> (UEs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Downlink: Transmission from BS to UEs</a:t>
                </a: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Share a flat-fading subcarrier</a:t>
                </a:r>
              </a:p>
              <a:p>
                <a:pPr lvl="1">
                  <a:spcAft>
                    <a:spcPts val="1800"/>
                  </a:spcAft>
                </a:pPr>
                <a:endParaRPr lang="sv-SE" dirty="0" smtClean="0"/>
              </a:p>
              <a:p>
                <a:r>
                  <a:rPr lang="en-US" dirty="0" smtClean="0"/>
                  <a:t>Multi-Antenna </a:t>
                </a:r>
                <a:r>
                  <a:rPr lang="en-US" dirty="0" err="1" smtClean="0"/>
                  <a:t>Precoding</a:t>
                </a:r>
                <a:endParaRPr lang="en-US" dirty="0"/>
              </a:p>
              <a:p>
                <a:pPr lvl="1"/>
                <a:r>
                  <a:rPr lang="en-US" dirty="0" smtClean="0"/>
                  <a:t>Spatially </a:t>
                </a:r>
                <a:r>
                  <a:rPr lang="en-US" dirty="0"/>
                  <a:t>directed </a:t>
                </a:r>
                <a:r>
                  <a:rPr lang="en-US" dirty="0" smtClean="0"/>
                  <a:t>signals</a:t>
                </a:r>
              </a:p>
              <a:p>
                <a:pPr lvl="1"/>
                <a:r>
                  <a:rPr lang="en-US" dirty="0" smtClean="0"/>
                  <a:t>Signal improved by array gain</a:t>
                </a:r>
              </a:p>
              <a:p>
                <a:pPr lvl="1"/>
                <a:r>
                  <a:rPr lang="en-US" dirty="0"/>
                  <a:t>Adaptive control of interference</a:t>
                </a:r>
              </a:p>
              <a:p>
                <a:pPr lvl="1"/>
                <a:r>
                  <a:rPr lang="en-US" dirty="0"/>
                  <a:t>Serve multiple </a:t>
                </a:r>
                <a:r>
                  <a:rPr lang="en-US" dirty="0" smtClean="0"/>
                  <a:t>users</a:t>
                </a:r>
                <a:r>
                  <a:rPr lang="en-US" dirty="0"/>
                  <a:t> </a:t>
                </a:r>
                <a:r>
                  <a:rPr lang="en-US" dirty="0" smtClean="0"/>
                  <a:t>in parallel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pic>
        <p:nvPicPr>
          <p:cNvPr id="9" name="Picture 2" descr="C:\Users\emilbjo\Documents\Presentationer\2012-10 Supelec\multi-antenna-transmi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93" y="4190399"/>
            <a:ext cx="3927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465898" y="6074801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+mn-lt"/>
              </a:rPr>
              <a:t>K </a:t>
            </a:r>
            <a:r>
              <a:rPr lang="en-US" sz="1800" dirty="0" smtClean="0">
                <a:latin typeface="+mn-lt"/>
              </a:rPr>
              <a:t>users</a:t>
            </a:r>
            <a:r>
              <a:rPr lang="en-US" sz="1800" i="1" dirty="0" smtClean="0">
                <a:latin typeface="+mn-lt"/>
              </a:rPr>
              <a:t>, M </a:t>
            </a:r>
            <a:r>
              <a:rPr lang="en-US" sz="1800" dirty="0" smtClean="0">
                <a:latin typeface="+mn-lt"/>
              </a:rPr>
              <a:t>antennas</a:t>
            </a:r>
            <a:endParaRPr lang="sv-S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2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0004" y="827509"/>
            <a:ext cx="10098434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More details and multi-cell results: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E. Björnson, L. </a:t>
            </a:r>
            <a:r>
              <a:rPr lang="en-US" sz="2000" kern="0" dirty="0" err="1">
                <a:latin typeface="+mn-lt"/>
              </a:rPr>
              <a:t>Sanguinetti</a:t>
            </a:r>
            <a:r>
              <a:rPr lang="en-US" sz="2000" kern="0" dirty="0">
                <a:latin typeface="+mn-lt"/>
              </a:rPr>
              <a:t>, J. Hoydis, M. </a:t>
            </a:r>
            <a:r>
              <a:rPr lang="en-US" sz="2000" kern="0" dirty="0" err="1">
                <a:latin typeface="+mn-lt"/>
              </a:rPr>
              <a:t>Debbah</a:t>
            </a:r>
            <a:r>
              <a:rPr lang="en-US" sz="2000" kern="0" dirty="0">
                <a:latin typeface="+mn-lt"/>
              </a:rPr>
              <a:t>, </a:t>
            </a:r>
            <a:br>
              <a:rPr lang="en-US" sz="2000" kern="0" dirty="0">
                <a:latin typeface="+mn-lt"/>
              </a:rPr>
            </a:br>
            <a:r>
              <a:rPr lang="en-US" sz="2000" kern="0" dirty="0" smtClean="0">
                <a:latin typeface="+mn-lt"/>
              </a:rPr>
              <a:t>“</a:t>
            </a:r>
            <a:r>
              <a:rPr lang="en-US" sz="2000" i="1" kern="0" dirty="0">
                <a:latin typeface="+mn-lt"/>
              </a:rPr>
              <a:t>Optimal Design of Energy-Efficient Multi-User MIMO Systems: </a:t>
            </a:r>
            <a:r>
              <a:rPr lang="en-US" sz="2000" i="1" kern="0" dirty="0" smtClean="0">
                <a:latin typeface="+mn-lt"/>
              </a:rPr>
              <a:t/>
            </a:r>
            <a:br>
              <a:rPr lang="en-US" sz="2000" i="1" kern="0" dirty="0" smtClean="0">
                <a:latin typeface="+mn-lt"/>
              </a:rPr>
            </a:br>
            <a:r>
              <a:rPr lang="en-US" sz="2000" i="1" kern="0" dirty="0" smtClean="0">
                <a:latin typeface="+mn-lt"/>
              </a:rPr>
              <a:t>Is </a:t>
            </a:r>
            <a:r>
              <a:rPr lang="en-US" sz="2000" i="1" kern="0" dirty="0">
                <a:latin typeface="+mn-lt"/>
              </a:rPr>
              <a:t>Massive MIMO the Answer</a:t>
            </a:r>
            <a:r>
              <a:rPr lang="en-US" sz="2000" i="1" kern="0" dirty="0" smtClean="0">
                <a:latin typeface="+mn-lt"/>
              </a:rPr>
              <a:t>?,” </a:t>
            </a:r>
            <a:br>
              <a:rPr lang="en-US" sz="2000" i="1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Submitted </a:t>
            </a:r>
            <a:r>
              <a:rPr lang="en-US" sz="2000" kern="0" dirty="0">
                <a:latin typeface="+mn-lt"/>
              </a:rPr>
              <a:t>to IEEE </a:t>
            </a:r>
            <a:r>
              <a:rPr lang="en-US" sz="2000" kern="0" dirty="0" smtClean="0">
                <a:latin typeface="+mn-lt"/>
              </a:rPr>
              <a:t>Trans. Wireless Communications, Mar. 2014</a:t>
            </a:r>
            <a:br>
              <a:rPr lang="en-US" sz="2000" kern="0" dirty="0" smtClean="0">
                <a:latin typeface="+mn-lt"/>
              </a:rPr>
            </a:br>
            <a:endParaRPr lang="en-US" sz="2000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err="1" smtClean="0">
                <a:latin typeface="+mn-lt"/>
              </a:rPr>
              <a:t>Matlab</a:t>
            </a:r>
            <a:r>
              <a:rPr lang="en-US" sz="2000" kern="0" dirty="0" smtClean="0">
                <a:latin typeface="+mn-lt"/>
              </a:rPr>
              <a:t> code available for download!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000" kern="0" baseline="0" dirty="0" smtClean="0">
              <a:latin typeface="+mn-lt"/>
            </a:endParaRPr>
          </a:p>
        </p:txBody>
      </p:sp>
      <p:pic>
        <p:nvPicPr>
          <p:cNvPr id="9" name="Picture 2" descr="C:\Users\emilbjo\Dropbox\Energy-efficiency\Greentouch and Conference Presentation\wcnc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25" y="5679872"/>
            <a:ext cx="10817131" cy="28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408147" y="6588149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 smtClean="0">
                <a:latin typeface="+mj-lt"/>
              </a:rPr>
              <a:t>Best Paper Award</a:t>
            </a:r>
            <a:endParaRPr lang="sv-SE" sz="2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dirty="0" smtClean="0"/>
              <a:t>What if We Design for Energy Efficiency?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</p:spPr>
            <p:txBody>
              <a:bodyPr/>
              <a:lstStyle/>
              <a:p>
                <a:r>
                  <a:rPr lang="en-US" dirty="0" smtClean="0"/>
                  <a:t>Cell: Area with user location and </a:t>
                </a:r>
                <a:r>
                  <a:rPr lang="en-US" dirty="0" err="1" smtClean="0"/>
                  <a:t>pathloss</a:t>
                </a:r>
                <a:r>
                  <a:rPr lang="en-US" dirty="0" smtClean="0"/>
                  <a:t> distribution</a:t>
                </a:r>
              </a:p>
              <a:p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users randomly and serve with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  <a:blipFill rotWithShape="1">
                <a:blip r:embed="rId2"/>
                <a:stretch>
                  <a:fillRect l="-1993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pic>
        <p:nvPicPr>
          <p:cNvPr id="2051" name="Picture 3" descr="C:\Users\emilbjo\Dropbox\Energy-efficiency\Greentouch Presentation\figure_scenar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78" y="2791431"/>
            <a:ext cx="8712968" cy="430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/>
              <p:cNvSpPr/>
              <p:nvPr/>
            </p:nvSpPr>
            <p:spPr bwMode="auto">
              <a:xfrm>
                <a:off x="24712" y="4205065"/>
                <a:ext cx="2321570" cy="165618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Clean-Slate Design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Select </a:t>
                </a:r>
                <a14:m>
                  <m:oMath xmlns:m="http://schemas.openxmlformats.org/officeDocument/2006/math">
                    <m:r>
                      <a:rPr lang="sv-SE" sz="2000" b="0" i="0" dirty="0" smtClean="0">
                        <a:latin typeface="Cambria Math"/>
                      </a:rPr>
                      <m:t>(</m:t>
                    </m:r>
                    <m:r>
                      <a:rPr lang="sv-SE" sz="2000" b="0" i="1" dirty="0" smtClean="0">
                        <a:latin typeface="Cambria Math"/>
                      </a:rPr>
                      <m:t>𝑀</m:t>
                    </m:r>
                    <m:r>
                      <a:rPr lang="sv-SE" sz="2000" b="0" i="0" dirty="0" smtClean="0">
                        <a:latin typeface="Cambria Math"/>
                      </a:rPr>
                      <m:t>,</m:t>
                    </m:r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  <m:r>
                      <a:rPr lang="sv-SE" sz="2000" b="0" i="1" dirty="0" smtClean="0">
                        <a:latin typeface="Cambria Math"/>
                      </a:rPr>
                      <m:t>,</m:t>
                    </m:r>
                    <m:r>
                      <a:rPr lang="sv-SE" sz="2000" b="0" i="1" dirty="0" smtClean="0">
                        <a:latin typeface="Cambria Math"/>
                      </a:rPr>
                      <m:t>𝑅</m:t>
                    </m:r>
                    <m:r>
                      <a:rPr lang="sv-SE" sz="2000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/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to maximize </a:t>
                </a:r>
                <a:r>
                  <a:rPr lang="en-US" sz="2000" dirty="0" smtClean="0">
                    <a:latin typeface="+mj-lt"/>
                  </a:rPr>
                  <a:t>EE!</a:t>
                </a: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12" y="4205065"/>
                <a:ext cx="2321570" cy="1656184"/>
              </a:xfrm>
              <a:prstGeom prst="roundRect">
                <a:avLst/>
              </a:prstGeom>
              <a:blipFill rotWithShape="1">
                <a:blip r:embed="rId4"/>
                <a:stretch>
                  <a:fillRect l="-1305" r="-13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817514" y="2699717"/>
            <a:ext cx="2138727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Some UE</a:t>
            </a:r>
          </a:p>
          <a:p>
            <a:pPr lvl="1" algn="ctr"/>
            <a:r>
              <a:rPr lang="en-US" sz="2000" dirty="0" smtClean="0">
                <a:latin typeface="+mn-lt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5681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Energy Efficiency?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400058" cy="5286412"/>
              </a:xfrm>
            </p:spPr>
            <p:txBody>
              <a:bodyPr/>
              <a:lstStyle/>
              <a:p>
                <a:r>
                  <a:rPr lang="en-US" dirty="0" smtClean="0"/>
                  <a:t>Energy </a:t>
                </a:r>
                <a:r>
                  <a:rPr lang="en-US" dirty="0" smtClean="0"/>
                  <a:t>Efficiency (EE) </a:t>
                </a:r>
                <a:r>
                  <a:rPr lang="en-US" dirty="0" smtClean="0"/>
                  <a:t>in bit/Joule</a:t>
                </a:r>
                <a:endParaRPr lang="sv-SE" b="0" i="1" dirty="0" smtClean="0">
                  <a:latin typeface="Cambria Math"/>
                </a:endParaRPr>
              </a:p>
              <a:p>
                <a:pPr marL="2952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>
                          <a:latin typeface="Cambria Math"/>
                        </a:rPr>
                        <m:t>𝐸𝐸</m:t>
                      </m:r>
                      <m:r>
                        <a:rPr lang="sv-SE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sv-SE" b="0" i="0" smtClean="0">
                              <a:latin typeface="Cambria Math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sv-SE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b="0" i="0" smtClean="0">
                              <a:latin typeface="Cambria Math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sv-SE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>
                              <a:latin typeface="Cambria Math"/>
                            </a:rPr>
                            <m:t>Throughput</m:t>
                          </m:r>
                          <m:r>
                            <a:rPr lang="sv-SE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sv-SE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bit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channel</m:t>
                                  </m:r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use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sv-SE">
                              <a:latin typeface="Cambria Math"/>
                            </a:rPr>
                            <m:t>Power</m:t>
                          </m:r>
                          <m:r>
                            <m:rPr>
                              <m:nor/>
                            </m:rPr>
                            <a:rPr lang="sv-SE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>
                              <a:latin typeface="Cambria Math"/>
                            </a:rPr>
                            <m:t>Consumption</m:t>
                          </m:r>
                          <m:r>
                            <m:rPr>
                              <m:nor/>
                            </m:rPr>
                            <a:rPr lang="sv-SE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sv-SE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Joule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channel</m:t>
                                  </m:r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>
                                      <a:latin typeface="Cambria Math"/>
                                    </a:rPr>
                                    <m:t>use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sv-SE" dirty="0" smtClean="0">
                  <a:latin typeface="Cambria Math"/>
                </a:endParaRPr>
              </a:p>
              <a:p>
                <a:pPr lvl="1"/>
                <a:endParaRPr lang="sv-SE" dirty="0">
                  <a:latin typeface="Cambria Math"/>
                </a:endParaRPr>
              </a:p>
              <a:p>
                <a:r>
                  <a:rPr lang="en-US" dirty="0" smtClean="0"/>
                  <a:t>Conventional Academic Approaches</a:t>
                </a:r>
              </a:p>
              <a:p>
                <a:pPr lvl="1"/>
                <a:r>
                  <a:rPr lang="en-US" dirty="0" smtClean="0"/>
                  <a:t>Maximize throughput with fixed power</a:t>
                </a:r>
              </a:p>
              <a:p>
                <a:pPr lvl="1"/>
                <a:r>
                  <a:rPr lang="en-US" dirty="0" smtClean="0"/>
                  <a:t>Minimize transmit power for fixed throughput</a:t>
                </a:r>
              </a:p>
              <a:p>
                <a:endParaRPr lang="en-US" dirty="0"/>
              </a:p>
              <a:p>
                <a:r>
                  <a:rPr lang="en-US" dirty="0" smtClean="0"/>
                  <a:t>New Problem: </a:t>
                </a:r>
                <a:r>
                  <a:rPr lang="en-US" sz="2000" dirty="0" smtClean="0"/>
                  <a:t>Balance throughput and power consumption</a:t>
                </a:r>
              </a:p>
              <a:p>
                <a:pPr lvl="1"/>
                <a:r>
                  <a:rPr lang="en-US" dirty="0" smtClean="0"/>
                  <a:t>Crucial: Account for overhead signaling</a:t>
                </a:r>
              </a:p>
              <a:p>
                <a:pPr lvl="1"/>
                <a:r>
                  <a:rPr lang="en-US" dirty="0" smtClean="0"/>
                  <a:t>Crucial: Use detailed power consumption model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400058" cy="5286412"/>
              </a:xfrm>
              <a:blipFill rotWithShape="1">
                <a:blip r:embed="rId2"/>
                <a:stretch>
                  <a:fillRect l="-2032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3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Sum Throughput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256041" cy="5286412"/>
              </a:xfrm>
            </p:spPr>
            <p:txBody>
              <a:bodyPr/>
              <a:lstStyle/>
              <a:p>
                <a:r>
                  <a:rPr lang="en-US" dirty="0" smtClean="0"/>
                  <a:t>System Model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err="1" smtClean="0"/>
                  <a:t>Precoding</a:t>
                </a:r>
                <a:r>
                  <a:rPr lang="en-US" dirty="0" smtClean="0"/>
                  <a:t> vector of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Channel vector of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~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𝐶𝑁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(</m:t>
                    </m:r>
                    <m:r>
                      <a:rPr lang="sv-SE" b="1">
                        <a:latin typeface="Cambria Math"/>
                        <a:ea typeface="Cambria Math"/>
                      </a:rPr>
                      <m:t>𝟎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sv-SE" b="1">
                        <a:latin typeface="Cambria Math"/>
                        <a:ea typeface="Cambria Math"/>
                      </a:rPr>
                      <m:t>𝐈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Random User Selection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Channel variances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from some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(</m:t>
                    </m:r>
                    <m:r>
                      <a:rPr lang="sv-SE" i="1">
                        <a:latin typeface="Cambria Math"/>
                      </a:rPr>
                      <m:t>𝑥</m:t>
                    </m:r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Achievable Rate of User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/>
                  <a:t>TDD </a:t>
                </a:r>
                <a:r>
                  <a:rPr lang="en-US" dirty="0" smtClean="0"/>
                  <a:t>mode, perfect </a:t>
                </a:r>
                <a:r>
                  <a:rPr lang="en-US" dirty="0"/>
                  <a:t>channel </a:t>
                </a:r>
                <a:r>
                  <a:rPr lang="en-US" dirty="0" smtClean="0"/>
                  <a:t>estimation (coherence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256041" cy="5286412"/>
              </a:xfrm>
              <a:blipFill rotWithShape="1">
                <a:blip r:embed="rId2"/>
                <a:stretch>
                  <a:fillRect l="-206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pic>
        <p:nvPicPr>
          <p:cNvPr id="5122" name="Picture 2" descr="C:\Users\emilbjo\Dropbox\Energy-efficiency\Greentouch Presentation\rate-expr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615" y="5580037"/>
            <a:ext cx="667711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2822851" y="6432716"/>
            <a:ext cx="1540916" cy="4434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-95716" y="6660157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800" dirty="0" smtClean="0">
                <a:latin typeface="+mn-lt"/>
              </a:rPr>
              <a:t>Cost of estimation</a:t>
            </a:r>
          </a:p>
        </p:txBody>
      </p:sp>
      <p:sp>
        <p:nvSpPr>
          <p:cNvPr id="10" name="Right Brace 9"/>
          <p:cNvSpPr/>
          <p:nvPr/>
        </p:nvSpPr>
        <p:spPr bwMode="auto">
          <a:xfrm rot="16200000">
            <a:off x="7748143" y="4355901"/>
            <a:ext cx="360040" cy="252028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7394" y="5003973"/>
            <a:ext cx="3354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800" dirty="0" smtClean="0">
                <a:latin typeface="+mn-lt"/>
              </a:rPr>
              <a:t>Average over channels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and user locations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43887" y="5003973"/>
            <a:ext cx="502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err="1" smtClean="0">
                <a:latin typeface="+mn-lt"/>
              </a:rPr>
              <a:t>Signal-to-interference+noise</a:t>
            </a:r>
            <a:r>
              <a:rPr lang="en-US" sz="1800" dirty="0" smtClean="0">
                <a:latin typeface="+mn-lt"/>
              </a:rPr>
              <a:t> ratio (SINR)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3931719" y="5436020"/>
            <a:ext cx="1080120" cy="5722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130" y="827509"/>
            <a:ext cx="321036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71180" y="1287712"/>
                <a:ext cx="699062" cy="40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i="1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180" y="1287712"/>
                <a:ext cx="699062" cy="403893"/>
              </a:xfrm>
              <a:prstGeom prst="rect">
                <a:avLst/>
              </a:prstGeom>
              <a:blipFill rotWithShape="1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38394" y="1287199"/>
                <a:ext cx="411030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394" y="1287199"/>
                <a:ext cx="411030" cy="404406"/>
              </a:xfrm>
              <a:prstGeom prst="rect">
                <a:avLst/>
              </a:prstGeom>
              <a:blipFill rotWithShape="1">
                <a:blip r:embed="rId6"/>
                <a:stretch>
                  <a:fillRect l="-1493" r="-2985" b="-30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Sum </a:t>
            </a:r>
            <a:r>
              <a:rPr lang="en-US" dirty="0" smtClean="0"/>
              <a:t>Throughput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286412"/>
              </a:xfrm>
            </p:spPr>
            <p:txBody>
              <a:bodyPr/>
              <a:lstStyle/>
              <a:p>
                <a:r>
                  <a:rPr lang="en-US" dirty="0" smtClean="0"/>
                  <a:t>How to Select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The same rate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𝑅</m:t>
                    </m:r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for all users</a:t>
                </a:r>
              </a:p>
              <a:p>
                <a:pPr lvl="1"/>
                <a:r>
                  <a:rPr lang="en-US" dirty="0" smtClean="0"/>
                  <a:t>“Optimal”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Extensive computations – Not efficient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Notation</a:t>
                </a:r>
                <a:endParaRPr lang="en-US" dirty="0"/>
              </a:p>
              <a:p>
                <a:pPr lvl="1"/>
                <a:r>
                  <a:rPr lang="sv-SE" dirty="0" smtClean="0"/>
                  <a:t>Matrix form: 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𝐕</m:t>
                    </m:r>
                    <m:r>
                      <a:rPr lang="sv-SE" i="1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𝐇</m:t>
                    </m:r>
                    <m:r>
                      <a:rPr lang="sv-SE" i="1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Power allocation: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 </m:t>
                        </m:r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Heuristic Closed-Form </a:t>
                </a:r>
                <a:r>
                  <a:rPr lang="en-US" dirty="0" err="1" smtClean="0"/>
                  <a:t>Precoding</a:t>
                </a: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Maximum ratio transmission (MRT):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v-SE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Zero-forcing (ZF)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sv-SE" b="1" i="0" smtClean="0">
                        <a:latin typeface="Cambria Math"/>
                      </a:rPr>
                      <m:t>𝐕</m:t>
                    </m:r>
                    <m:r>
                      <a:rPr lang="sv-SE" b="0" i="1" smtClean="0">
                        <a:latin typeface="Cambria Math"/>
                      </a:rPr>
                      <m:t>=</m:t>
                    </m:r>
                    <m:r>
                      <a:rPr lang="sv-SE" b="1" i="0" smtClean="0">
                        <a:latin typeface="Cambria Math"/>
                      </a:rPr>
                      <m:t>𝐇</m:t>
                    </m:r>
                    <m:sSup>
                      <m:sSupPr>
                        <m:ctrlPr>
                          <a:rPr lang="sv-SE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v-SE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1" i="0" smtClean="0">
                                    <a:latin typeface="Cambria Math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sv-SE" b="1" i="0" smtClean="0">
                                <a:latin typeface="Cambria Math"/>
                              </a:rPr>
                              <m:t>𝐇</m:t>
                            </m:r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sv-SE" b="0" i="0" smtClean="0">
                        <a:latin typeface="Cambria Math"/>
                      </a:rPr>
                      <m:t>diag</m:t>
                    </m:r>
                    <m:r>
                      <a:rPr lang="sv-S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Regularized ZF (RZF)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	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𝐕</m:t>
                    </m:r>
                    <m:r>
                      <a:rPr lang="sv-SE" i="1">
                        <a:latin typeface="Cambria Math"/>
                      </a:rPr>
                      <m:t>=</m:t>
                    </m:r>
                    <m:r>
                      <a:rPr lang="sv-SE" b="1">
                        <a:latin typeface="Cambria Math"/>
                      </a:rPr>
                      <m:t>𝐇</m:t>
                    </m:r>
                    <m:sSup>
                      <m:sSupPr>
                        <m:ctrlPr>
                          <a:rPr lang="sv-SE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v-SE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sv-SE" b="1" i="0" smtClean="0">
                                <a:latin typeface="Cambria Math"/>
                              </a:rPr>
                              <m:t>𝐈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sv-SE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1">
                                    <a:latin typeface="Cambria Math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sv-SE" i="1">
                                    <a:latin typeface="Cambria Math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sv-SE" b="1">
                                <a:latin typeface="Cambria Math"/>
                              </a:rPr>
                              <m:t>𝐇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sv-SE">
                        <a:latin typeface="Cambria Math"/>
                      </a:rPr>
                      <m:t>diag</m:t>
                    </m:r>
                    <m:r>
                      <a:rPr lang="sv-SE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286412"/>
              </a:xfrm>
              <a:blipFill rotWithShape="1">
                <a:blip r:embed="rId2"/>
                <a:stretch>
                  <a:fillRect l="-2032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673498" y="5717958"/>
            <a:ext cx="720080" cy="1501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7314" y="4499917"/>
            <a:ext cx="18455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Maximize</a:t>
            </a:r>
          </a:p>
          <a:p>
            <a:pPr lvl="1" algn="ctr"/>
            <a:r>
              <a:rPr lang="en-US" sz="2000" dirty="0" smtClean="0">
                <a:latin typeface="+mn-lt"/>
              </a:rPr>
              <a:t>signal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853518" y="4930061"/>
            <a:ext cx="540060" cy="286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-446121" y="5508029"/>
            <a:ext cx="2191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Minimize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interference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1783083" y="6140861"/>
            <a:ext cx="610495" cy="5920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-495326" y="6732866"/>
            <a:ext cx="4689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Balance signal and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226915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 smtClean="0"/>
              <a:t>Detailed Power </a:t>
            </a:r>
            <a:r>
              <a:rPr lang="en-US" spc="-10" dirty="0"/>
              <a:t>Consumption </a:t>
            </a:r>
            <a:r>
              <a:rPr lang="en-US" spc="-10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3" cy="3582730"/>
              </a:xfrm>
            </p:spPr>
            <p:txBody>
              <a:bodyPr/>
              <a:lstStyle/>
              <a:p>
                <a:r>
                  <a:rPr lang="en-US" dirty="0" smtClean="0"/>
                  <a:t>Many Things that Consume Power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Radiated transmit power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>
                        <a:latin typeface="Cambria Math"/>
                      </a:rPr>
                      <m:t>tr</m:t>
                    </m:r>
                    <m:r>
                      <a:rPr lang="sv-SE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sv-SE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sv-SE" b="1">
                            <a:latin typeface="Cambria Math"/>
                          </a:rPr>
                          <m:t>𝐕</m:t>
                        </m:r>
                      </m:e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sv-SE" b="1">
                        <a:latin typeface="Cambria Math"/>
                      </a:rPr>
                      <m:t>𝐕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Baseband processing (e.g.,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)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Active circuits (e.g., converters, mixers, filters)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dirty="0" smtClean="0"/>
                  <a:t>Generic Power Consumption</a:t>
                </a:r>
                <a:endParaRPr lang="en-US" dirty="0"/>
              </a:p>
              <a:p>
                <a:pPr marL="0" lvl="1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/>
                        </a:rPr>
                        <m:t>    </m:t>
                      </m:r>
                      <m:f>
                        <m:fPr>
                          <m:ctrlPr>
                            <a:rPr lang="sv-SE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E</m:t>
                          </m:r>
                          <m:r>
                            <a:rPr lang="sv-SE" i="1">
                              <a:latin typeface="Cambria Math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sv-SE">
                              <a:latin typeface="Cambria Math"/>
                            </a:rPr>
                            <m:t>tr</m:t>
                          </m:r>
                          <m:d>
                            <m:dPr>
                              <m:endChr m:val="}"/>
                              <m:ctrlPr>
                                <a:rPr lang="sv-SE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sv-SE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b="1">
                                      <a:latin typeface="Cambria Math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a:rPr lang="sv-SE" i="1">
                                      <a:latin typeface="Cambria Math"/>
                                    </a:rPr>
                                    <m:t>𝐻</m:t>
                                  </m:r>
                                </m:sup>
                              </m:sSup>
                              <m:r>
                                <a:rPr lang="sv-SE" b="1">
                                  <a:latin typeface="Cambria Math"/>
                                </a:rPr>
                                <m:t>𝐕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</a:rPr>
                            <m:t>η</m:t>
                          </m:r>
                        </m:den>
                      </m:f>
                      <m:r>
                        <a:rPr lang="sv-SE" b="1" i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0,0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0,1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𝑀</m:t>
                      </m:r>
                      <m:r>
                        <a:rPr lang="sv-S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1,0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𝐾</m:t>
                      </m:r>
                      <m:r>
                        <a:rPr lang="sv-S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1,1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𝑀𝐾</m:t>
                      </m:r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2,0</m:t>
                          </m:r>
                        </m:sub>
                      </m:sSub>
                      <m:sSup>
                        <m:sSupPr>
                          <m:ctrlPr>
                            <a:rPr lang="sv-S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3</m:t>
                          </m:r>
                          <m:r>
                            <a:rPr lang="sv-SE" i="1">
                              <a:latin typeface="Cambria Math"/>
                            </a:rPr>
                            <m:t>,0</m:t>
                          </m:r>
                        </m:sub>
                      </m:sSub>
                      <m:sSup>
                        <m:sSupPr>
                          <m:ctrlPr>
                            <a:rPr lang="sv-SE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v-SE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sv-SE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  <m:r>
                            <a:rPr lang="sv-SE" i="1">
                              <a:latin typeface="Cambria Math"/>
                            </a:rPr>
                            <m:t>,1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𝑀</m:t>
                      </m:r>
                      <m:sSup>
                        <m:sSupPr>
                          <m:ctrlPr>
                            <a:rPr lang="sv-SE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3" cy="3582730"/>
              </a:xfrm>
              <a:blipFill rotWithShape="1">
                <a:blip r:embed="rId2"/>
                <a:stretch>
                  <a:fillRect l="-1916" t="-119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28485541"/>
              </p:ext>
            </p:extLst>
          </p:nvPr>
        </p:nvGraphicFramePr>
        <p:xfrm>
          <a:off x="7506146" y="755501"/>
          <a:ext cx="3356198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Arrow Connector 8"/>
          <p:cNvCxnSpPr>
            <a:stCxn id="10" idx="0"/>
          </p:cNvCxnSpPr>
          <p:nvPr/>
        </p:nvCxnSpPr>
        <p:spPr bwMode="auto">
          <a:xfrm flipV="1">
            <a:off x="4068832" y="4490888"/>
            <a:ext cx="0" cy="11849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2359710" y="5675852"/>
            <a:ext cx="3418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Fixed power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(control signals,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load-</a:t>
            </a:r>
            <a:r>
              <a:rPr lang="en-US" sz="1800" dirty="0" err="1" smtClean="0">
                <a:latin typeface="+mn-lt"/>
              </a:rPr>
              <a:t>independ</a:t>
            </a:r>
            <a:r>
              <a:rPr lang="en-US" sz="1800" dirty="0" smtClean="0">
                <a:latin typeface="+mn-lt"/>
              </a:rPr>
              <a:t>. processing,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backhaul infrastructure)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3754" y="4991290"/>
                <a:ext cx="19859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en-US" sz="1800" dirty="0" smtClean="0">
                    <a:latin typeface="+mn-lt"/>
                  </a:rPr>
                  <a:t>Power amplifier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</a:rPr>
                      <m:t>η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 is efficiency)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754" y="4991290"/>
                <a:ext cx="1985928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840" t="-4717" r="-2454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11" idx="0"/>
          </p:cNvCxnSpPr>
          <p:nvPr/>
        </p:nvCxnSpPr>
        <p:spPr bwMode="auto">
          <a:xfrm flipV="1">
            <a:off x="2336718" y="4490888"/>
            <a:ext cx="524912" cy="50040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3" name="Right Brace 12"/>
          <p:cNvSpPr/>
          <p:nvPr/>
        </p:nvSpPr>
        <p:spPr bwMode="auto">
          <a:xfrm rot="5400000">
            <a:off x="8260886" y="2660892"/>
            <a:ext cx="362727" cy="4032448"/>
          </a:xfrm>
          <a:prstGeom prst="rightBrace">
            <a:avLst>
              <a:gd name="adj1" fmla="val 8333"/>
              <a:gd name="adj2" fmla="val 4852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5126692" y="3951022"/>
            <a:ext cx="360042" cy="1462458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59407" y="4847274"/>
            <a:ext cx="21666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Circuit power per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transceiver chain</a:t>
            </a:r>
          </a:p>
        </p:txBody>
      </p:sp>
      <p:cxnSp>
        <p:nvCxnSpPr>
          <p:cNvPr id="24" name="Curved Connector 23"/>
          <p:cNvCxnSpPr/>
          <p:nvPr/>
        </p:nvCxnSpPr>
        <p:spPr bwMode="auto">
          <a:xfrm rot="16200000" flipV="1">
            <a:off x="5543493" y="4696901"/>
            <a:ext cx="1477034" cy="864096"/>
          </a:xfrm>
          <a:prstGeom prst="curvedConnector3">
            <a:avLst>
              <a:gd name="adj1" fmla="val 67688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5606065" y="5952850"/>
            <a:ext cx="221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Coding/decoding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data streams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06700" y="4875914"/>
            <a:ext cx="3363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Cost of channel estimation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and </a:t>
            </a:r>
            <a:r>
              <a:rPr lang="en-US" sz="1800" dirty="0" err="1" smtClean="0">
                <a:latin typeface="+mn-lt"/>
              </a:rPr>
              <a:t>precoding</a:t>
            </a:r>
            <a:r>
              <a:rPr lang="en-US" sz="1800" dirty="0" smtClean="0">
                <a:latin typeface="+mn-lt"/>
              </a:rPr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/>
              <p:cNvSpPr/>
              <p:nvPr/>
            </p:nvSpPr>
            <p:spPr bwMode="auto">
              <a:xfrm>
                <a:off x="7848871" y="6228109"/>
                <a:ext cx="2753619" cy="792088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Nonlinear</a:t>
                </a:r>
                <a:br>
                  <a:rPr lang="en-US" sz="2000" b="1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function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</m:oMath>
                </a14:m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6" name="Rounded 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8871" y="6228109"/>
                <a:ext cx="2753619" cy="792088"/>
              </a:xfrm>
              <a:prstGeom prst="roundRect">
                <a:avLst/>
              </a:prstGeom>
              <a:blipFill rotWithShape="1">
                <a:blip r:embed="rId5"/>
                <a:stretch>
                  <a:fillRect l="-1104" t="-3788" b="-758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84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9" grpId="0" animBg="1"/>
      <p:bldP spid="20" grpId="0"/>
      <p:bldP spid="34" grpId="0"/>
      <p:bldP spid="35" grpId="0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120137" cy="1260475"/>
          </a:xfrm>
        </p:spPr>
        <p:txBody>
          <a:bodyPr/>
          <a:lstStyle/>
          <a:p>
            <a:r>
              <a:rPr lang="en-US" spc="-10" dirty="0" smtClean="0"/>
              <a:t>Problem Formulation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062450"/>
              </a:xfrm>
            </p:spPr>
            <p:txBody>
              <a:bodyPr/>
              <a:lstStyle/>
              <a:p>
                <a:r>
                  <a:rPr lang="en-US" dirty="0" smtClean="0"/>
                  <a:t>Define power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Rate per user: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</m:d>
                    <m:r>
                      <a:rPr lang="sv-SE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sv-SE" i="1">
                            <a:latin typeface="Cambria Math"/>
                          </a:rPr>
                        </m:ctrlPr>
                      </m:dPr>
                      <m:e>
                        <m:r>
                          <a:rPr lang="sv-SE" i="1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sv-SE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sv-SE" i="1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func>
                      <m:funcPr>
                        <m:ctrlPr>
                          <a:rPr lang="sv-SE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/>
                              </a:rPr>
                              <m:t>1+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062450"/>
              </a:xfrm>
              <a:blipFill rotWithShape="1">
                <a:blip r:embed="rId2"/>
                <a:stretch>
                  <a:fillRect l="-2126" t="-459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2014-04-07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WCNC 2014, Designing Multi-User MIMO for Energy Efficiency, E. Björnson (Supélec, KTH, Linköping)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2537594" y="4571925"/>
                <a:ext cx="7848872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Maximize Energy Efficiency for ZF</a:t>
                </a:r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>
                          <a:latin typeface="Cambria Math"/>
                        </a:rPr>
                        <m:t>𝐸𝐸</m:t>
                      </m:r>
                      <m:r>
                        <a:rPr lang="sv-SE" sz="1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Throughput</m:t>
                          </m:r>
                          <m:r>
                            <a:rPr lang="sv-SE" sz="180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Power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Consumption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sv-SE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8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18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sv-SE" sz="1800" i="1"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18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sv-SE" sz="20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</a:rPr>
                                <m:t>η</m:t>
                              </m:r>
                            </m:den>
                          </m:f>
                          <m:r>
                            <a:rPr lang="sv-SE" sz="20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v-SE" sz="20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sv-SE" sz="20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20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2000" i="1">
                                      <a:latin typeface="Cambria Math"/>
                                    </a:rPr>
                                    <m:t>,0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sv-SE" sz="20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sv-SE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20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20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sv-SE" sz="2000" i="1">
                                  <a:latin typeface="Cambria Math"/>
                                </a:rPr>
                                <m:t>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Maximize with respect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7594" y="4571925"/>
                <a:ext cx="7848872" cy="2448272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2033538" y="2627709"/>
                <a:ext cx="8352928" cy="1800200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Lemma 1</a:t>
                </a:r>
                <a:r>
                  <a:rPr lang="en-US" sz="2000" dirty="0" smtClean="0">
                    <a:latin typeface="+mj-lt"/>
                  </a:rPr>
                  <a:t> (Average radiated power with ZF)</a:t>
                </a:r>
                <a:endParaRPr lang="en-US" sz="2000" b="1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2000" b="0" i="0" smtClean="0">
                          <a:latin typeface="Cambria Math"/>
                        </a:rPr>
                        <m:t>E</m:t>
                      </m:r>
                      <m:r>
                        <a:rPr lang="sv-SE" sz="2000" b="0" i="1" smtClean="0">
                          <a:latin typeface="Cambria Math"/>
                        </a:rPr>
                        <m:t>{</m:t>
                      </m:r>
                      <m:r>
                        <m:rPr>
                          <m:sty m:val="p"/>
                        </m:rPr>
                        <a:rPr lang="sv-SE" sz="2000">
                          <a:latin typeface="Cambria Math"/>
                        </a:rPr>
                        <m:t>tr</m:t>
                      </m:r>
                      <m:d>
                        <m:dPr>
                          <m:endChr m:val="}"/>
                          <m:ctrlPr>
                            <a:rPr lang="sv-SE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sv-SE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v-SE" sz="2000" b="1">
                                  <a:latin typeface="Cambria Math"/>
                                </a:rPr>
                                <m:t>𝐕</m:t>
                              </m:r>
                            </m:e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r>
                            <a:rPr lang="sv-SE" sz="2000" b="1">
                              <a:latin typeface="Cambria Math"/>
                            </a:rPr>
                            <m:t>𝐕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d>
                      <m:r>
                        <a:rPr lang="sv-SE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sv-SE" sz="2000" i="1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𝜌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v-SE" sz="20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λ</m:t>
                          </m:r>
                        </m:sub>
                      </m:sSub>
                    </m:oMath>
                  </m:oMathPara>
                </a14:m>
                <a:endParaRPr lang="sv-SE" sz="2000" dirty="0" smtClean="0">
                  <a:ea typeface="Cambria Math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sv-SE" sz="2000" i="0">
                        <a:latin typeface="Cambria Math"/>
                        <a:ea typeface="Cambria Math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sv-SE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0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/>
                                <a:ea typeface="Cambria Math"/>
                              </a:rPr>
                              <m:t>λ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depends on UE distribution, propagation, etc.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3538" y="2627709"/>
                <a:ext cx="8352928" cy="180020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 bwMode="auto">
          <a:xfrm>
            <a:off x="86078" y="4571925"/>
            <a:ext cx="2307500" cy="244827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Simple expression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ZF in analysis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Other </a:t>
            </a:r>
            <a:r>
              <a:rPr lang="en-US" sz="2000" dirty="0" err="1" smtClean="0">
                <a:latin typeface="+mj-lt"/>
              </a:rPr>
              <a:t>precoding</a:t>
            </a:r>
            <a:r>
              <a:rPr lang="en-US" sz="2000" dirty="0" smtClean="0">
                <a:latin typeface="+mj-lt"/>
              </a:rPr>
              <a:t> in simulations</a:t>
            </a:r>
          </a:p>
        </p:txBody>
      </p:sp>
    </p:spTree>
    <p:extLst>
      <p:ext uri="{BB962C8B-B14F-4D97-AF65-F5344CB8AC3E}">
        <p14:creationId xmlns:p14="http://schemas.microsoft.com/office/powerpoint/2010/main" val="34138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10423</TotalTime>
  <Words>1520</Words>
  <Application>Microsoft Office PowerPoint</Application>
  <PresentationFormat>Custom</PresentationFormat>
  <Paragraphs>274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Wingdings</vt:lpstr>
      <vt:lpstr>Times</vt:lpstr>
      <vt:lpstr>Verdana</vt:lpstr>
      <vt:lpstr>KTH Eng Logo</vt:lpstr>
      <vt:lpstr>KTH - without footer</vt:lpstr>
      <vt:lpstr>Designing Multi-User MIMO  for Energy Efficiency</vt:lpstr>
      <vt:lpstr>Introduction: Multi-User MIMO System</vt:lpstr>
      <vt:lpstr>What if We Design for Energy Efficiency?</vt:lpstr>
      <vt:lpstr>How to Measure Energy Efficiency?</vt:lpstr>
      <vt:lpstr>PowerPoint Presentation</vt:lpstr>
      <vt:lpstr>Average Sum Throughput</vt:lpstr>
      <vt:lpstr>Average Sum Throughput (2)</vt:lpstr>
      <vt:lpstr>Detailed Power Consumption Model</vt:lpstr>
      <vt:lpstr>Problem Formulation</vt:lpstr>
      <vt:lpstr>PowerPoint Presentation</vt:lpstr>
      <vt:lpstr>Analytic Results and Observations</vt:lpstr>
      <vt:lpstr>PowerPoint Presentation</vt:lpstr>
      <vt:lpstr>Simulation Scenario</vt:lpstr>
      <vt:lpstr>Optimal System Design: ZF Precoding</vt:lpstr>
      <vt:lpstr>Optimal System Design: MRT</vt:lpstr>
      <vt:lpstr>Why This Huge Difference?</vt:lpstr>
      <vt:lpstr>Energy Efficient to Use More Power?</vt:lpstr>
      <vt:lpstr>PowerPoint Presentation</vt:lpstr>
      <vt:lpstr>Conclusions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Multi-User MIMO for Energy Efficiency</dc:title>
  <dc:subject>Communications &amp; Information Theory</dc:subject>
  <dc:creator>Emil Björnson</dc:creator>
  <cp:lastModifiedBy>Emil Björnson</cp:lastModifiedBy>
  <cp:revision>604</cp:revision>
  <cp:lastPrinted>2014-04-03T08:07:57Z</cp:lastPrinted>
  <dcterms:created xsi:type="dcterms:W3CDTF">2010-09-11T19:44:27Z</dcterms:created>
  <dcterms:modified xsi:type="dcterms:W3CDTF">2014-04-07T11:51:52Z</dcterms:modified>
</cp:coreProperties>
</file>